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iUVB411uWpIONfFf8o+7QN8ScQ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C110C2-0B92-4658-B062-1D9C8E10C780}">
  <a:tblStyle styleId="{36C110C2-0B92-4658-B062-1D9C8E10C78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4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Relationship Id="rId6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Relationship Id="rId9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Relationship Id="rId7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Relationship Id="rId7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Relationship Id="rId7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100"/>
            <a:ext cx="9144000" cy="39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269450" y="4285675"/>
            <a:ext cx="6605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Study of Sales through Customer Behaviour</a:t>
            </a:r>
            <a:endParaRPr b="0" i="0" sz="2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EXPLORATION (Contd..)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113" y="20738"/>
            <a:ext cx="6191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/>
          <p:nvPr/>
        </p:nvSpPr>
        <p:spPr>
          <a:xfrm>
            <a:off x="224850" y="843200"/>
            <a:ext cx="85302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Analysis of variable -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OCCUPATION</a:t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264750" y="1248550"/>
            <a:ext cx="8614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PURCHASE DISTRIBUTION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900" y="1810750"/>
            <a:ext cx="6424525" cy="31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 txBox="1"/>
          <p:nvPr/>
        </p:nvSpPr>
        <p:spPr>
          <a:xfrm>
            <a:off x="7054750" y="1810750"/>
            <a:ext cx="19386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Average is more / less same for all occupations.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Masked Data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EXPLORATION (Contd..)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113" y="20738"/>
            <a:ext cx="6191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1"/>
          <p:cNvSpPr txBox="1"/>
          <p:nvPr/>
        </p:nvSpPr>
        <p:spPr>
          <a:xfrm>
            <a:off x="224850" y="843200"/>
            <a:ext cx="85302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Analysis of variable -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STAY IN CURRENT CITY YEARS</a:t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 txBox="1"/>
          <p:nvPr/>
        </p:nvSpPr>
        <p:spPr>
          <a:xfrm>
            <a:off x="264750" y="1248550"/>
            <a:ext cx="8614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PURCHASE DISTRIBUTION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50" y="1750450"/>
            <a:ext cx="5389425" cy="32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6113175" y="1826925"/>
            <a:ext cx="23187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New residents will take advantage of the low prices or offers on Black Friday to purchase all things needed.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EXPLORATION (Contd..)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113" y="20738"/>
            <a:ext cx="6191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/>
          <p:nvPr/>
        </p:nvSpPr>
        <p:spPr>
          <a:xfrm>
            <a:off x="224850" y="843200"/>
            <a:ext cx="85302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Analysis of variable -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CITY CATEGORY</a:t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264750" y="1248550"/>
            <a:ext cx="8614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/>
          <p:nvPr/>
        </p:nvSpPr>
        <p:spPr>
          <a:xfrm>
            <a:off x="4201950" y="1728550"/>
            <a:ext cx="23187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shoppers from City B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000" y="1405400"/>
            <a:ext cx="3366875" cy="35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DATA CLEANING &amp; PRE-PROCESSING</a:t>
            </a:r>
            <a:endParaRPr/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9775" y="39775"/>
            <a:ext cx="5715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3"/>
          <p:cNvSpPr txBox="1"/>
          <p:nvPr/>
        </p:nvSpPr>
        <p:spPr>
          <a:xfrm>
            <a:off x="120600" y="660600"/>
            <a:ext cx="8902800" cy="4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IMPUTING MISSING VALUES  (Product Category 2 &amp; Product Category 3)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50" y="1287600"/>
            <a:ext cx="3587175" cy="34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7875" y="1981600"/>
            <a:ext cx="4651650" cy="16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3"/>
          <p:cNvSpPr txBox="1"/>
          <p:nvPr/>
        </p:nvSpPr>
        <p:spPr>
          <a:xfrm>
            <a:off x="4614041" y="3237187"/>
            <a:ext cx="2774731" cy="31531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DATA CLEANING &amp; PRE-PROCESSING(Cont..)</a:t>
            </a:r>
            <a:endParaRPr/>
          </a:p>
        </p:txBody>
      </p:sp>
      <p:pic>
        <p:nvPicPr>
          <p:cNvPr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9775" y="39775"/>
            <a:ext cx="5715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/>
          <p:nvPr/>
        </p:nvSpPr>
        <p:spPr>
          <a:xfrm>
            <a:off x="70275" y="1054000"/>
            <a:ext cx="88536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REMOVING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CUSTOMER ID 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PRODUCT ID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Unique ID's.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Not a customer purchase characteristic.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REMOVING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OCCUPATION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Average is more / less same for all occupations.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Masked Data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Doesn’t provide us much information regarding purchase amount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DATA CLEANING &amp; PRE-PROCESSING(Cont..)</a:t>
            </a:r>
            <a:endParaRPr/>
          </a:p>
        </p:txBody>
      </p:sp>
      <p:pic>
        <p:nvPicPr>
          <p:cNvPr id="190" name="Google Shape;1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9775" y="39775"/>
            <a:ext cx="5715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5"/>
          <p:cNvSpPr txBox="1"/>
          <p:nvPr/>
        </p:nvSpPr>
        <p:spPr>
          <a:xfrm>
            <a:off x="112425" y="660600"/>
            <a:ext cx="8825400" cy="4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ALTERING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TYPE 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OF FEATURES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2" name="Google Shape;192;p15"/>
          <p:cNvGraphicFramePr/>
          <p:nvPr/>
        </p:nvGraphicFramePr>
        <p:xfrm>
          <a:off x="439538" y="113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{36C110C2-0B92-4658-B062-1D9C8E10C780}</a:tableStyleId>
              </a:tblPr>
              <a:tblGrid>
                <a:gridCol w="2754975"/>
                <a:gridCol w="2754975"/>
                <a:gridCol w="2754975"/>
              </a:tblGrid>
              <a:tr h="3696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sng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to Continuous</a:t>
                      </a:r>
                      <a:endParaRPr b="1" sz="2000" u="sng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sz="2000" u="sng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 variable with 7 factor levels.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Creating  dummies we lose information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of the range provided is taken. 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example, for ‘0-17’, we impute 8.5. 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sng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Marital status to factor</a:t>
                      </a:r>
                      <a:r>
                        <a:rPr b="1" lang="en" sz="20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 sz="20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 feature is identified as an integer value type (0/1).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Make it factor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sng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Stay in current city to      continuous</a:t>
                      </a:r>
                      <a:endParaRPr b="1" sz="2000" u="sng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sz="2000" u="sng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feature can very well be continuous.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(0,1,2,3,4+)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Encoded 4 in the place of 4+, interpret 4 as 4 or more years.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(No negative impact)</a:t>
                      </a:r>
                      <a:endParaRPr sz="1800" u="none" cap="none" strike="noStrike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RELATIONSHIP AMONG FEATURES</a:t>
            </a:r>
            <a:endParaRPr/>
          </a:p>
        </p:txBody>
      </p:sp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113" y="20738"/>
            <a:ext cx="6191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 txBox="1"/>
          <p:nvPr/>
        </p:nvSpPr>
        <p:spPr>
          <a:xfrm>
            <a:off x="5368350" y="1278850"/>
            <a:ext cx="30057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Purchase highly correlated with 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Product_Category_1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Product_Category_3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No multicollinearity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195" y="781543"/>
            <a:ext cx="4682688" cy="42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MODEL BUILDING</a:t>
            </a: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/>
          <p:nvPr/>
        </p:nvSpPr>
        <p:spPr>
          <a:xfrm>
            <a:off x="112425" y="730775"/>
            <a:ext cx="8769300" cy="4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2400" u="sng" cap="none" strike="noStrike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MULTIPLE LINEAR REGRESSION MODEL</a:t>
            </a:r>
            <a:endParaRPr b="1" i="0" sz="2400" u="sng" cap="none" strike="noStrike"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How can we predict the amount of purchase of a customer by analysing      customer purchase behaviour in order to provide promotional offers?</a:t>
            </a:r>
            <a:endParaRPr b="0" i="1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2400">
                <a:latin typeface="Calibri"/>
                <a:ea typeface="Calibri"/>
                <a:cs typeface="Calibri"/>
                <a:sym typeface="Calibri"/>
              </a:rPr>
              <a:t> MULTIPLE LINEAR REGRESSION MODEL</a:t>
            </a:r>
            <a:r>
              <a:rPr b="0" lang="en"/>
              <a:t> :</a:t>
            </a:r>
            <a:endParaRPr b="0"/>
          </a:p>
        </p:txBody>
      </p:sp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8"/>
          <p:cNvSpPr txBox="1"/>
          <p:nvPr/>
        </p:nvSpPr>
        <p:spPr>
          <a:xfrm>
            <a:off x="84325" y="758875"/>
            <a:ext cx="8937900" cy="4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MODEL SPECIFIC PRE-PROCESSING 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Dummy Creation for categorical variables: Gender, City_Category , Marital Status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Data Partitioning (Train/Valid/Test)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SELECTING BEST SUBSET OF PREDICTORS: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Used Exhaustive Search.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select the best subset of predictors based on adj R2 : 5,6,7 Predictors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243" y="4302363"/>
            <a:ext cx="8632550" cy="49831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/>
          <p:nvPr/>
        </p:nvSpPr>
        <p:spPr>
          <a:xfrm>
            <a:off x="4272091" y="4415957"/>
            <a:ext cx="2768400" cy="33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2400">
                <a:latin typeface="Calibri"/>
                <a:ea typeface="Calibri"/>
                <a:cs typeface="Calibri"/>
                <a:sym typeface="Calibri"/>
              </a:rPr>
              <a:t>MULTIPLE LINEAR REGRESSION MODEL</a:t>
            </a:r>
            <a:r>
              <a:rPr b="0" lang="en"/>
              <a:t> (Contd..):</a:t>
            </a: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154575" y="772925"/>
            <a:ext cx="88254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MODEL SELECTION (Based on Valid Data) 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1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MODEL 1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RMSE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4639.693</a:t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1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MODEL 2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         RMSE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4637.758</a:t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1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MODEL 3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         RMSE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4637.501</a:t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9833" y="1458983"/>
            <a:ext cx="6760775" cy="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5450" y="2612725"/>
            <a:ext cx="6760775" cy="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9831" y="3831106"/>
            <a:ext cx="6760775" cy="63780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9"/>
          <p:cNvSpPr txBox="1"/>
          <p:nvPr/>
        </p:nvSpPr>
        <p:spPr>
          <a:xfrm>
            <a:off x="1770700" y="2126375"/>
            <a:ext cx="1841100" cy="33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1770700" y="3270288"/>
            <a:ext cx="1841100" cy="33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1770700" y="4539250"/>
            <a:ext cx="1841100" cy="33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4820275" y="2650150"/>
            <a:ext cx="309300" cy="182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3991125" y="4013300"/>
            <a:ext cx="1700400" cy="182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4375" y="49313"/>
            <a:ext cx="4762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28100" y="702675"/>
            <a:ext cx="9144000" cy="4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❏"/>
            </a:pPr>
            <a:r>
              <a:rPr b="0" i="0" lang="en" sz="2000" u="none" cap="none" strike="noStrike">
                <a:solidFill>
                  <a:srgbClr val="FFF2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Friday!</a:t>
            </a:r>
            <a:r>
              <a:rPr b="0" i="0" lang="en" sz="2000" u="none" cap="none" strike="noStrik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An extravaganza of sales, promotions, and long lines outside of stores.</a:t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Times New Roman"/>
              <a:buChar char="❏"/>
            </a:pPr>
            <a:r>
              <a:rPr b="0" i="0" lang="en" sz="2000" u="none" cap="none" strike="noStrike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Retailers (such as Target, Best Buy, Amazon, and many others) hopes that consumers will take advantage of door-busting deals.</a:t>
            </a:r>
            <a:endParaRPr b="0" i="0" sz="2000" u="none" cap="none" strike="noStrike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Times New Roman"/>
              <a:buChar char="❏"/>
            </a:pPr>
            <a:r>
              <a:rPr b="0" i="0" lang="en" sz="2000" u="none" cap="none" strike="noStrike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But, How ??  </a:t>
            </a:r>
            <a:r>
              <a:rPr b="0" i="0" lang="en" sz="2000" u="none" cap="none" strike="noStrik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retailers provide us with such good deals ?</a:t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2400">
                <a:latin typeface="Calibri"/>
                <a:ea typeface="Calibri"/>
                <a:cs typeface="Calibri"/>
                <a:sym typeface="Calibri"/>
              </a:rPr>
              <a:t>MULTIPLE LINEAR REGRESSION MODEL</a:t>
            </a:r>
            <a:r>
              <a:rPr b="0" lang="en"/>
              <a:t> (Contd..):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/>
        </p:nvSpPr>
        <p:spPr>
          <a:xfrm>
            <a:off x="84325" y="710800"/>
            <a:ext cx="8969100" cy="4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BEST MODEL :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Model 3</a:t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MODEL APPLICATION ON TEST DATA (Unseen Data):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It turns out that our prediction accuracy, is even better than on validation data.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So, we can conclude that our model will predict Consumer purchase amount for any new customer accurately.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100" y="2262175"/>
            <a:ext cx="6278600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MODEL BUILDING </a:t>
            </a:r>
            <a:endParaRPr/>
          </a:p>
        </p:txBody>
      </p:sp>
      <p:pic>
        <p:nvPicPr>
          <p:cNvPr id="245" name="Google Shape;2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 txBox="1"/>
          <p:nvPr/>
        </p:nvSpPr>
        <p:spPr>
          <a:xfrm>
            <a:off x="56225" y="772925"/>
            <a:ext cx="8997300" cy="4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UNSUPERVISED LEARNING</a:t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" sz="2400" u="sng" cap="none" strike="noStrike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CLUSTERING USING K-PROTOTYPES</a:t>
            </a:r>
            <a:endParaRPr b="1" i="0" sz="2400" u="sng" cap="none" strike="noStrike"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 Can we develop a customer segmentation to define marketing strategy </a:t>
            </a:r>
            <a:endParaRPr b="0" i="1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		based on their spending habits?</a:t>
            </a:r>
            <a:endParaRPr b="0" i="1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WHY K-PROTOTYPE:</a:t>
            </a:r>
            <a:endParaRPr sz="2400"/>
          </a:p>
        </p:txBody>
      </p:sp>
      <p:pic>
        <p:nvPicPr>
          <p:cNvPr id="252" name="Google Shape;2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/>
        </p:nvSpPr>
        <p:spPr>
          <a:xfrm>
            <a:off x="98375" y="702675"/>
            <a:ext cx="8881800" cy="4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1" i="0" lang="en" sz="2000" u="none" cap="none" strike="noStrike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Hierarchical clustering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Gower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Ward/Complete Linkage….      : Solution  :-  K-Medoid         (Memory Overflow)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1" i="0" lang="en" sz="2000" u="none" cap="none" strike="noStrike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Non- Hierarchical clustering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K- Means          (Because of Euclidean distance)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Solution -&gt; 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K- Prototype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		   Mixed[Mean(Numerical features) + Mode(Categorical Features)]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4875" y="11245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3000" y="26326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3450" y="170295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500" y="141032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71575" y="1668288"/>
            <a:ext cx="355075" cy="3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3250" y="297962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2150" y="3387324"/>
            <a:ext cx="609600" cy="645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2136075" y="4033300"/>
            <a:ext cx="6731400" cy="46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CLUSTERING USING K PROTOTYPE:</a:t>
            </a:r>
            <a:endParaRPr b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14050" y="688600"/>
            <a:ext cx="9129900" cy="4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ENCODING THE FACTOR VARIABLES: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Gender into binary: 0- Female, 1-Male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City_Category as : 1 - City A, 2- City B, 3- City C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For easy calculation and interpretation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SCALING DATA: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Normalizing Numerical data (Range of 0 to 1).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For distance calculation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CLUSTERING USING K PROTOTYPE:</a:t>
            </a:r>
            <a:endParaRPr b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14050" y="688600"/>
            <a:ext cx="9129900" cy="4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 OF K-PROTOTYPE 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479" y="1605025"/>
            <a:ext cx="8067301" cy="32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CLUSTERING USING K PROTOTYPE:</a:t>
            </a:r>
            <a:endParaRPr b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14050" y="688600"/>
            <a:ext cx="9129900" cy="4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PLOT 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500" y="1410375"/>
            <a:ext cx="5224075" cy="34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CLUSTERING USING K PROTOTYPE:</a:t>
            </a:r>
            <a:r>
              <a:rPr lang="en"/>
              <a:t> 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 txBox="1"/>
          <p:nvPr/>
        </p:nvSpPr>
        <p:spPr>
          <a:xfrm>
            <a:off x="70275" y="688600"/>
            <a:ext cx="8895600" cy="4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RESULTS 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Visualizing cluster distribution of </a:t>
            </a:r>
            <a:r>
              <a:rPr b="1" i="0" lang="en" sz="2000" u="sng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categorical data.</a:t>
            </a:r>
            <a:endParaRPr b="1" i="0" sz="2000" u="sng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25" y="1859651"/>
            <a:ext cx="2724150" cy="24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9775" y="1821250"/>
            <a:ext cx="3063650" cy="245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7425" y="1821250"/>
            <a:ext cx="2914650" cy="24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CLUSTERING USING K PROTOTYPE:</a:t>
            </a:r>
            <a:r>
              <a:rPr lang="en"/>
              <a:t> </a:t>
            </a:r>
            <a:endParaRPr/>
          </a:p>
        </p:txBody>
      </p:sp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70275" y="688600"/>
            <a:ext cx="8895600" cy="4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Visualizing cluster distribution of </a:t>
            </a:r>
            <a:r>
              <a:rPr b="1" i="0" lang="en" sz="2000" u="sng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Numerical data.</a:t>
            </a:r>
            <a:endParaRPr b="1" i="0" sz="2000" u="sng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2950" y="1264726"/>
            <a:ext cx="1312040" cy="11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2950" y="2571750"/>
            <a:ext cx="1380882" cy="11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2950" y="3878775"/>
            <a:ext cx="1380875" cy="10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/>
        </p:nvSpPr>
        <p:spPr>
          <a:xfrm>
            <a:off x="5900425" y="688600"/>
            <a:ext cx="2883000" cy="3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CLUSTER- 1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Current City from long time.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City A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Electronic Items purchase.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Unmarried People.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Female customers.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150" y="1118325"/>
            <a:ext cx="4097000" cy="38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CLUSTERING USING K PROTOTYPE:</a:t>
            </a:r>
            <a:r>
              <a:rPr lang="en"/>
              <a:t> </a:t>
            </a:r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/>
        </p:nvSpPr>
        <p:spPr>
          <a:xfrm>
            <a:off x="70275" y="688600"/>
            <a:ext cx="8895600" cy="4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002" y="935550"/>
            <a:ext cx="1464399" cy="12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2950" y="2320050"/>
            <a:ext cx="1464400" cy="11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2950" y="3681325"/>
            <a:ext cx="1464400" cy="10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 txBox="1"/>
          <p:nvPr/>
        </p:nvSpPr>
        <p:spPr>
          <a:xfrm>
            <a:off x="5900425" y="783150"/>
            <a:ext cx="28830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CLUSTER -2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Recently moved to their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Current city.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(OR) do not live in Current city.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Purchase home goods.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married People.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male customers.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75" y="812913"/>
            <a:ext cx="4319133" cy="40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CLUSTERING USING K PROTOTYPE:</a:t>
            </a:r>
            <a:r>
              <a:rPr lang="en"/>
              <a:t> </a:t>
            </a:r>
            <a:endParaRPr/>
          </a:p>
        </p:txBody>
      </p:sp>
      <p:pic>
        <p:nvPicPr>
          <p:cNvPr id="324" name="Google Shape;3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/>
          <p:nvPr/>
        </p:nvSpPr>
        <p:spPr>
          <a:xfrm>
            <a:off x="70275" y="688600"/>
            <a:ext cx="8895600" cy="4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002" y="935550"/>
            <a:ext cx="1464399" cy="12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2950" y="2320050"/>
            <a:ext cx="1464400" cy="11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2950" y="3681325"/>
            <a:ext cx="1464400" cy="10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5900425" y="783150"/>
            <a:ext cx="28830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CLUSTER -3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Current City from long time.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City C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Clothing Items purchase.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married People.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male customers.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998" y="860373"/>
            <a:ext cx="4201525" cy="4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BLACK FRIDAY DATASET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570705" y="168854"/>
            <a:ext cx="72516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summary of various customers for selected high volume products of a retail company “</a:t>
            </a:r>
            <a:r>
              <a:rPr b="1" i="0" lang="en" sz="2000" u="none" cap="none" strike="noStrike">
                <a:solidFill>
                  <a:srgbClr val="FFE5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ABC Private Limited</a:t>
            </a:r>
            <a:r>
              <a:rPr b="0" i="0" lang="en" sz="2000" u="none" cap="none" strike="noStrik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with respect to customer demographics.</a:t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850" y="2402875"/>
            <a:ext cx="7564275" cy="222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3163" y="39775"/>
            <a:ext cx="58102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CLUSTERING USING K PROTOTYPE:</a:t>
            </a:r>
            <a:r>
              <a:rPr lang="en"/>
              <a:t> </a:t>
            </a:r>
            <a:endParaRPr/>
          </a:p>
        </p:txBody>
      </p:sp>
      <p:pic>
        <p:nvPicPr>
          <p:cNvPr id="336" name="Google Shape;3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0"/>
          <p:cNvSpPr txBox="1"/>
          <p:nvPr/>
        </p:nvSpPr>
        <p:spPr>
          <a:xfrm>
            <a:off x="70275" y="688600"/>
            <a:ext cx="8895600" cy="4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002" y="935550"/>
            <a:ext cx="1464399" cy="12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2950" y="2320050"/>
            <a:ext cx="1464400" cy="11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2950" y="3681325"/>
            <a:ext cx="1464400" cy="10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 txBox="1"/>
          <p:nvPr/>
        </p:nvSpPr>
        <p:spPr>
          <a:xfrm>
            <a:off x="5900425" y="783150"/>
            <a:ext cx="2883000" cy="4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CLUSTER -4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live in Current city for quite few years.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City B and  C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purchase of Electronic Items along with Clothing.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More Unmarried People.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475" y="869875"/>
            <a:ext cx="4223975" cy="410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MODEL BUILDING </a:t>
            </a:r>
            <a:endParaRPr/>
          </a:p>
        </p:txBody>
      </p:sp>
      <p:pic>
        <p:nvPicPr>
          <p:cNvPr id="348" name="Google Shape;3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 txBox="1"/>
          <p:nvPr/>
        </p:nvSpPr>
        <p:spPr>
          <a:xfrm>
            <a:off x="56225" y="772925"/>
            <a:ext cx="8997300" cy="4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" sz="24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ASSOCIATION RULES (Apriori Algorithm)</a:t>
            </a:r>
            <a:endParaRPr b="1" i="0" sz="2400" u="sng" cap="none" strike="noStrike"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Can we attempt to associate products in order to perform product            recommendation and organize store layout?</a:t>
            </a:r>
            <a:endParaRPr b="0" i="1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APRIORI ALGORITHM 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182700" y="758875"/>
            <a:ext cx="8699100" cy="4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MODEL SPECIFIC PRE-PROCESSING :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Changing the data format : </a:t>
            </a:r>
            <a:r>
              <a:rPr b="0" i="1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subset of the original data (</a:t>
            </a:r>
            <a:r>
              <a:rPr b="0" i="1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User_ID and Product_ID</a:t>
            </a:r>
            <a:r>
              <a:rPr b="0" i="1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1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-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Customer product table creation. (Spread())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75" y="2837125"/>
            <a:ext cx="7757300" cy="21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APRIORI ALGORITHM 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215588" y="758875"/>
            <a:ext cx="8699100" cy="4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❏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Sparse Matrix Creation :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Apriori doesn't take strings or text as input, but rather 1 + 0. (Binary Format)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Allocate a column for each product(1-User bought product / 0 - User didn't)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arules library :  read.transactions() -&gt; Sparse Matrix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			 rm.duplicates()-&gt; Remove duplicates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71" y="2374875"/>
            <a:ext cx="6524579" cy="2670125"/>
          </a:xfrm>
          <a:prstGeom prst="rect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5" name="Google Shape;365;p33"/>
          <p:cNvSpPr txBox="1"/>
          <p:nvPr/>
        </p:nvSpPr>
        <p:spPr>
          <a:xfrm>
            <a:off x="295125" y="2866875"/>
            <a:ext cx="3499200" cy="46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6281800" y="3583575"/>
            <a:ext cx="168600" cy="1266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33"/>
          <p:cNvCxnSpPr>
            <a:stCxn id="366" idx="3"/>
          </p:cNvCxnSpPr>
          <p:nvPr/>
        </p:nvCxnSpPr>
        <p:spPr>
          <a:xfrm flipH="1" rot="10800000">
            <a:off x="6450400" y="3274275"/>
            <a:ext cx="688800" cy="372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8" name="Google Shape;368;p33"/>
          <p:cNvSpPr txBox="1"/>
          <p:nvPr/>
        </p:nvSpPr>
        <p:spPr>
          <a:xfrm>
            <a:off x="7167175" y="2768500"/>
            <a:ext cx="1433400" cy="744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No. of items in a customer basket.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APRIORI ALGORITHM 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354313" y="758875"/>
            <a:ext cx="8699100" cy="4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❏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ITEM FREQUENCY PLOT :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950" y="1265875"/>
            <a:ext cx="6846600" cy="35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APRIORI ALGORITHM 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215588" y="758875"/>
            <a:ext cx="8699100" cy="4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❏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TRAINING ASSOCIATION RULE MODEL :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Application of apriori algorithm to train and generate rules.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Main Parameters :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1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: min no. of transactions / Total no. of transactions.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Why? Setting min support value for our rules to take effect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1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Confidence </a:t>
            </a: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How often rule is to be found True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Why? To specify min strength of rule (default = 0.80)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APRIORI ALGORITHM 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215588" y="758875"/>
            <a:ext cx="8699100" cy="4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❏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Apriori Result: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179" y="1499366"/>
            <a:ext cx="7812963" cy="3125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APRIORI ALGORITHM 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215588" y="758875"/>
            <a:ext cx="8699100" cy="4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❏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Rules generated: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1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Confidence/ Benchmark Confidence = </a:t>
            </a:r>
            <a:r>
              <a:rPr b="1" i="0" lang="en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Lift</a:t>
            </a:r>
            <a:r>
              <a:rPr b="1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&gt; 1</a:t>
            </a: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, indicates a rule that is useful in finding consequent item sets.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825" y="255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1" y="1553071"/>
            <a:ext cx="8607972" cy="162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APRIORI ALGORITHM 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-12" y="470850"/>
            <a:ext cx="8699100" cy="4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oto Sans Symbols"/>
              <a:buChar char="❑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Visual Representation of Association Rules: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oto Sans Symbols"/>
              <a:buChar char="❑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rules                                                                        -&gt;    Graph for  7 rules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Size : Support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Color: Lift      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Noto Sans Symbols"/>
              <a:buChar char="❑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									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5649180" y="2103295"/>
            <a:ext cx="1574100" cy="8433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3" y="662152"/>
            <a:ext cx="4035176" cy="444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APRIORI ALGORITHM 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84288" y="737875"/>
            <a:ext cx="8699100" cy="4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❏"/>
            </a:pPr>
            <a:r>
              <a:rPr b="0" i="0" lang="en" sz="18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INSIGHTS </a:t>
            </a: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Product Placement optimization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Promotional Campaigns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alibri"/>
              <a:buChar char="-"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Online Recommendation System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									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</a:t>
            </a:r>
            <a:endParaRPr b="0" i="0" sz="18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b="6923" l="15262" r="-1202" t="0"/>
          <a:stretch/>
        </p:blipFill>
        <p:spPr>
          <a:xfrm>
            <a:off x="5367147" y="660600"/>
            <a:ext cx="3776851" cy="448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OBJECTIVE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28100" y="702675"/>
            <a:ext cx="9144000" cy="4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Noto Sans Symbols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Predicting  the amount of purchase of a customer on black friday 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in order to provide promotional offers for a retail store ABC Pvt Ltd. ? 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" lvl="0" marL="698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Noto Sans Symbols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Developing  customer segments  to define marketing strategy based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on their spending habits ?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" lvl="0" marL="698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Noto Sans Symbols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Attempting to associate products in order to perform product recommendation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and organize store layout.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350" y="34801"/>
            <a:ext cx="591000" cy="5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4">
            <a:alphaModFix/>
          </a:blip>
          <a:srcRect b="29193" l="0" r="0" t="18345"/>
          <a:stretch/>
        </p:blipFill>
        <p:spPr>
          <a:xfrm>
            <a:off x="0" y="4000975"/>
            <a:ext cx="2792200" cy="11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2212" y="4031188"/>
            <a:ext cx="2624099" cy="10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6300" y="4057125"/>
            <a:ext cx="2432775" cy="10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7">
            <a:alphaModFix/>
          </a:blip>
          <a:srcRect b="35283" l="35352" r="8147" t="9497"/>
          <a:stretch/>
        </p:blipFill>
        <p:spPr>
          <a:xfrm>
            <a:off x="7849075" y="4057125"/>
            <a:ext cx="1294924" cy="10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47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0" y="1911150"/>
            <a:ext cx="9144000" cy="84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                            </a:t>
            </a:r>
            <a:r>
              <a:rPr lang="en" sz="3600"/>
              <a:t>THANK YOU !!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DESCRIPTION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28100" y="702675"/>
            <a:ext cx="9144000" cy="4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3163" y="39775"/>
            <a:ext cx="5810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"/>
          <p:cNvPicPr preferRelativeResize="0"/>
          <p:nvPr/>
        </p:nvPicPr>
        <p:blipFill rotWithShape="1">
          <a:blip r:embed="rId4">
            <a:alphaModFix/>
          </a:blip>
          <a:srcRect b="1641" l="0" r="0" t="0"/>
          <a:stretch/>
        </p:blipFill>
        <p:spPr>
          <a:xfrm>
            <a:off x="366025" y="1049060"/>
            <a:ext cx="8403225" cy="39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 txBox="1"/>
          <p:nvPr/>
        </p:nvSpPr>
        <p:spPr>
          <a:xfrm>
            <a:off x="346841" y="704193"/>
            <a:ext cx="42882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DEDED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Dimension : 538k x 12</a:t>
            </a:r>
            <a:endParaRPr b="1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DESCRIPTION (Contd..)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28100" y="702675"/>
            <a:ext cx="9144000" cy="4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3163" y="39775"/>
            <a:ext cx="5810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725" y="872175"/>
            <a:ext cx="8364450" cy="32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"/>
          <p:cNvSpPr txBox="1"/>
          <p:nvPr/>
        </p:nvSpPr>
        <p:spPr>
          <a:xfrm>
            <a:off x="410725" y="4047325"/>
            <a:ext cx="84912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NOTE </a:t>
            </a:r>
            <a:r>
              <a:rPr b="1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:  &gt;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 customer has bought multiple products and a product has been bought by multiple customers.</a:t>
            </a:r>
            <a:endParaRPr b="1" i="0" sz="14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&gt;  A Product can belong to multiple subcategories. For example, running shoes belong to both fashion and sports           categories.</a:t>
            </a:r>
            <a:endParaRPr b="1" i="0" sz="14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EXPLORATION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7"/>
          <p:cNvSpPr txBox="1"/>
          <p:nvPr/>
        </p:nvSpPr>
        <p:spPr>
          <a:xfrm>
            <a:off x="28100" y="702675"/>
            <a:ext cx="9144000" cy="4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113" y="20738"/>
            <a:ext cx="619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00" y="955625"/>
            <a:ext cx="8656800" cy="278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10" name="Google Shape;110;p7"/>
          <p:cNvSpPr txBox="1"/>
          <p:nvPr/>
        </p:nvSpPr>
        <p:spPr>
          <a:xfrm>
            <a:off x="281075" y="3738200"/>
            <a:ext cx="79824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No outliers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Missing values in Product_Category_2 &amp; Product_Category_3</a:t>
            </a:r>
            <a:endParaRPr b="0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 txBox="1"/>
          <p:nvPr/>
        </p:nvSpPr>
        <p:spPr>
          <a:xfrm>
            <a:off x="2754450" y="3527300"/>
            <a:ext cx="1194600" cy="21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4075450" y="3534350"/>
            <a:ext cx="1194600" cy="19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EXPLORATION (Contd..)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8"/>
          <p:cNvSpPr txBox="1"/>
          <p:nvPr/>
        </p:nvSpPr>
        <p:spPr>
          <a:xfrm>
            <a:off x="28100" y="702675"/>
            <a:ext cx="9144000" cy="444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113" y="20738"/>
            <a:ext cx="6191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 txBox="1"/>
          <p:nvPr/>
        </p:nvSpPr>
        <p:spPr>
          <a:xfrm>
            <a:off x="224850" y="843200"/>
            <a:ext cx="8530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Analysis of variable -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264750" y="1489625"/>
            <a:ext cx="8614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CUSTOMER RATIO (Based on gender)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PURCHASE RATIO(Based on gender)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4">
            <a:alphaModFix/>
          </a:blip>
          <a:srcRect b="14096" l="17043" r="12469" t="15525"/>
          <a:stretch/>
        </p:blipFill>
        <p:spPr>
          <a:xfrm>
            <a:off x="1068100" y="2036325"/>
            <a:ext cx="2909025" cy="28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5500" y="2051825"/>
            <a:ext cx="2971350" cy="27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"/>
          <p:cNvSpPr/>
          <p:nvPr/>
        </p:nvSpPr>
        <p:spPr>
          <a:xfrm>
            <a:off x="5292150" y="4539200"/>
            <a:ext cx="168600" cy="1545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5808975" y="4539200"/>
            <a:ext cx="168600" cy="154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5340250" y="4412725"/>
            <a:ext cx="2346900" cy="33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M      - 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7771525" y="3160438"/>
            <a:ext cx="303000" cy="56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title"/>
          </p:nvPr>
        </p:nvSpPr>
        <p:spPr>
          <a:xfrm>
            <a:off x="0" y="0"/>
            <a:ext cx="9144000" cy="660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EXPLORATION (Contd..)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113" y="20738"/>
            <a:ext cx="6191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 txBox="1"/>
          <p:nvPr/>
        </p:nvSpPr>
        <p:spPr>
          <a:xfrm>
            <a:off x="224850" y="843200"/>
            <a:ext cx="85302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❏"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Analysis of variable - </a:t>
            </a:r>
            <a:r>
              <a:rPr b="1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 b="1" i="0" sz="2000" u="none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9"/>
          <p:cNvSpPr txBox="1"/>
          <p:nvPr/>
        </p:nvSpPr>
        <p:spPr>
          <a:xfrm>
            <a:off x="264750" y="1335050"/>
            <a:ext cx="8614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AGE GROUP DISTRIBUTION</a:t>
            </a:r>
            <a:r>
              <a:rPr b="0" i="0" lang="en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(Over Count)       </a:t>
            </a:r>
            <a:r>
              <a:rPr b="0" i="0" lang="en" sz="2000" u="sng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PURCHASE DISTRIBUTION</a:t>
            </a:r>
            <a:endParaRPr b="0" i="0" sz="2000" u="sng" cap="none" strike="noStrik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100" y="1830725"/>
            <a:ext cx="3920875" cy="32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7775" y="1830725"/>
            <a:ext cx="3920875" cy="32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